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2" r:id="rId10"/>
    <p:sldId id="265" r:id="rId11"/>
    <p:sldId id="266" r:id="rId12"/>
    <p:sldId id="267" r:id="rId13"/>
    <p:sldId id="268" r:id="rId14"/>
    <p:sldId id="269" r:id="rId15"/>
    <p:sldId id="280" r:id="rId16"/>
    <p:sldId id="288" r:id="rId17"/>
    <p:sldId id="278" r:id="rId18"/>
    <p:sldId id="281" r:id="rId19"/>
    <p:sldId id="263" r:id="rId20"/>
    <p:sldId id="277" r:id="rId21"/>
    <p:sldId id="291" r:id="rId22"/>
    <p:sldId id="276" r:id="rId23"/>
    <p:sldId id="270" r:id="rId24"/>
    <p:sldId id="285" r:id="rId25"/>
    <p:sldId id="273" r:id="rId26"/>
    <p:sldId id="271" r:id="rId27"/>
    <p:sldId id="29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14" y="-1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83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350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300" smtClean="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 smtClean="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09875" y="3306763"/>
            <a:ext cx="6259513" cy="1470025"/>
          </a:xfrm>
        </p:spPr>
        <p:txBody>
          <a:bodyPr/>
          <a:lstStyle/>
          <a:p>
            <a:pPr eaLnBrk="1" hangingPunct="1"/>
            <a:r>
              <a:rPr lang="ru-RU" sz="5400" dirty="0" smtClean="0"/>
              <a:t>Сбалансированное питание 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8" y="5118100"/>
            <a:ext cx="6400800" cy="758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u="sng" dirty="0" smtClean="0"/>
              <a:t>Среднесуточные </a:t>
            </a:r>
            <a:r>
              <a:rPr lang="ru-RU" sz="2400" b="1" dirty="0" smtClean="0"/>
              <a:t>нормы физиологических потребностей в пищевых веществах и энергии для детей и подростков школьного возраста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292310"/>
              </p:ext>
            </p:extLst>
          </p:nvPr>
        </p:nvGraphicFramePr>
        <p:xfrm>
          <a:off x="1116013" y="1484312"/>
          <a:ext cx="7920036" cy="417693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20006"/>
                <a:gridCol w="1320006"/>
                <a:gridCol w="1320005"/>
                <a:gridCol w="1320007"/>
                <a:gridCol w="1320006"/>
                <a:gridCol w="1320006"/>
              </a:tblGrid>
              <a:tr h="8866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096" marR="38096" marT="38098" marB="38098" anchor="ctr"/>
                </a:tc>
              </a:tr>
              <a:tr h="83214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Энергия, ккал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2350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2750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2600</a:t>
                      </a:r>
                    </a:p>
                  </a:txBody>
                  <a:tcPr marL="38096" marR="38096" marT="38098" marB="38098" anchor="ctr"/>
                </a:tc>
              </a:tr>
              <a:tr h="110750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Белки, г,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r>
                        <a:rPr lang="ru-RU" sz="1800" b="1" dirty="0" smtClean="0">
                          <a:effectLst/>
                        </a:rPr>
                        <a:t>в </a:t>
                      </a:r>
                      <a:r>
                        <a:rPr lang="ru-RU" sz="1800" b="1" dirty="0">
                          <a:effectLst/>
                        </a:rPr>
                        <a:t>том числе животные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46 -77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54-</a:t>
                      </a:r>
                      <a:r>
                        <a:rPr lang="ru-RU" sz="1800" dirty="0" smtClean="0">
                          <a:effectLst/>
                        </a:rPr>
                        <a:t>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49-82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82- 98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54-90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</a:tr>
              <a:tr h="73972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Жиры,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79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92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84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90</a:t>
                      </a:r>
                    </a:p>
                  </a:txBody>
                  <a:tcPr marL="38096" marR="38096" marT="38098" marB="38098" anchor="ctr"/>
                </a:tc>
              </a:tr>
              <a:tr h="61089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Углеводы,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335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390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355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425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360</a:t>
                      </a:r>
                    </a:p>
                  </a:txBody>
                  <a:tcPr marL="38096" marR="38096" marT="38098" marB="38098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Минеральные вещества, мг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262560"/>
              </p:ext>
            </p:extLst>
          </p:nvPr>
        </p:nvGraphicFramePr>
        <p:xfrm>
          <a:off x="1116013" y="1484313"/>
          <a:ext cx="7561260" cy="47529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/>
                <a:gridCol w="1260210"/>
                <a:gridCol w="1260210"/>
                <a:gridCol w="1260210"/>
                <a:gridCol w="1260210"/>
                <a:gridCol w="1260210"/>
              </a:tblGrid>
              <a:tr h="10886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Кальций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1100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Фосфор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1650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Магний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Железо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Цинк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Йод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Витамины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437043"/>
              </p:ext>
            </p:extLst>
          </p:nvPr>
        </p:nvGraphicFramePr>
        <p:xfrm>
          <a:off x="1116013" y="1412875"/>
          <a:ext cx="7561260" cy="45370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/>
                <a:gridCol w="1260210"/>
                <a:gridCol w="1260210"/>
                <a:gridCol w="1260210"/>
                <a:gridCol w="1260210"/>
                <a:gridCol w="1260210"/>
              </a:tblGrid>
              <a:tr h="686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С,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60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А,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Е,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D, </a:t>
                      </a:r>
                      <a:r>
                        <a:rPr lang="ru-RU" sz="1800" b="1" dirty="0">
                          <a:effectLst/>
                        </a:rPr>
                        <a:t>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В2,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В6,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РР,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effectLst/>
                        </a:rPr>
                        <a:t>Фолат</a:t>
                      </a:r>
                      <a:r>
                        <a:rPr lang="ru-RU" sz="1800" b="1" dirty="0">
                          <a:effectLst/>
                        </a:rPr>
                        <a:t>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В12,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Режим питания школьников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Режим питания школьника напрямую связан с распорядком его дня. </a:t>
            </a:r>
            <a:r>
              <a:rPr lang="ru-RU" sz="2800" dirty="0" smtClean="0">
                <a:solidFill>
                  <a:srgbClr val="FF0000"/>
                </a:solidFill>
              </a:rPr>
              <a:t>Большую часть времени подростки проводят в школе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ru-RU" sz="2800" dirty="0" smtClean="0"/>
              <a:t>Школьник должен получать </a:t>
            </a:r>
            <a:r>
              <a:rPr lang="ru-RU" sz="2800" dirty="0" smtClean="0">
                <a:solidFill>
                  <a:srgbClr val="FF0000"/>
                </a:solidFill>
              </a:rPr>
              <a:t>четыре-пять</a:t>
            </a:r>
            <a:r>
              <a:rPr lang="ru-RU" sz="2800" dirty="0" smtClean="0"/>
              <a:t> приемов пищи в день, из них </a:t>
            </a:r>
            <a:r>
              <a:rPr lang="ru-RU" sz="2800" dirty="0" smtClean="0">
                <a:solidFill>
                  <a:srgbClr val="FF0000"/>
                </a:solidFill>
              </a:rPr>
              <a:t>три</a:t>
            </a:r>
            <a:r>
              <a:rPr lang="ru-RU" sz="2800" dirty="0" smtClean="0"/>
              <a:t> – с горячим блюдом. </a:t>
            </a:r>
          </a:p>
          <a:p>
            <a:pPr eaLnBrk="1" hangingPunct="1"/>
            <a:r>
              <a:rPr lang="ru-RU" sz="2800" dirty="0" smtClean="0"/>
              <a:t>Соблюдение режима помогает профилактике заболеваний, а планирование питания надо делать с учетом смены, в которую учится ребенок.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408738" cy="143986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Типовые режимы питания школьников </a:t>
            </a:r>
            <a:r>
              <a:rPr lang="ru-RU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400" dirty="0" smtClean="0"/>
              <a:t>      7.00 </a:t>
            </a:r>
            <a:r>
              <a:rPr lang="ru-RU" sz="2400" dirty="0" smtClean="0"/>
              <a:t>- </a:t>
            </a:r>
            <a:r>
              <a:rPr lang="ru-RU" sz="2400" dirty="0" smtClean="0"/>
              <a:t>7.20 </a:t>
            </a:r>
            <a:r>
              <a:rPr lang="ru-RU" sz="2400" dirty="0" smtClean="0"/>
              <a:t>Завтрак дома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/>
              <a:t>      08.40 </a:t>
            </a:r>
            <a:r>
              <a:rPr lang="ru-RU" sz="2400" dirty="0" smtClean="0"/>
              <a:t>- </a:t>
            </a:r>
            <a:r>
              <a:rPr lang="ru-RU" sz="2400" dirty="0" smtClean="0"/>
              <a:t>09</a:t>
            </a:r>
            <a:r>
              <a:rPr lang="ru-RU" sz="2400" dirty="0" smtClean="0"/>
              <a:t>.00 </a:t>
            </a:r>
            <a:r>
              <a:rPr lang="ru-RU" sz="2400" dirty="0" smtClean="0"/>
              <a:t>Горячий завтрак в школе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/>
              <a:t>      12.00 </a:t>
            </a:r>
            <a:r>
              <a:rPr lang="ru-RU" sz="2400" dirty="0" smtClean="0"/>
              <a:t>- 13.00 Обед дома или в школе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/>
              <a:t>      19.00 </a:t>
            </a:r>
            <a:r>
              <a:rPr lang="ru-RU" sz="2400" dirty="0" smtClean="0"/>
              <a:t>- 19.30 </a:t>
            </a:r>
            <a:r>
              <a:rPr lang="ru-RU" sz="2400" dirty="0" smtClean="0"/>
              <a:t> Ужин </a:t>
            </a:r>
            <a:r>
              <a:rPr lang="ru-RU" sz="2400" dirty="0" smtClean="0"/>
              <a:t>дома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 smtClean="0"/>
          </a:p>
          <a:p>
            <a:pPr marL="0" indent="0" eaLnBrk="1" hangingPunct="1"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Горячее питание в школьной столовой призвано решать задачу соблюдения режима питания.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  С тем, чтобы у школьника не было бы    перерывов между приёмами пищи более 4 часов, что очень вредно для пищеварительной системы ребёнка.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33670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8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Многолетний опыт наблюдений врачей и педагогов показал, что учащиеся, </a:t>
            </a:r>
            <a:r>
              <a:rPr lang="ru-RU" sz="2400" b="1" dirty="0" smtClean="0">
                <a:solidFill>
                  <a:srgbClr val="FF0000"/>
                </a:solidFill>
              </a:rPr>
              <a:t>не потребляющие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 время учебного дня горячую пищу, </a:t>
            </a:r>
            <a:r>
              <a:rPr lang="ru-RU" sz="2400" i="1" dirty="0" smtClean="0">
                <a:solidFill>
                  <a:srgbClr val="FF0000"/>
                </a:solidFill>
              </a:rPr>
              <a:t>быстрее утомляются, чаще жалуются на головные боли, на усталость, на боли в желудке, плохой привкус во рту, плохое настроение и пониженную работоспособность</a:t>
            </a:r>
            <a:r>
              <a:rPr lang="ru-RU" sz="2400" i="1" dirty="0" smtClean="0"/>
              <a:t>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 К тому же, согласно статистике, болезни желудка среди детей школьного возраста занимают </a:t>
            </a:r>
            <a:r>
              <a:rPr lang="ru-RU" sz="2400" b="1" dirty="0" smtClean="0"/>
              <a:t>второе место</a:t>
            </a:r>
            <a:r>
              <a:rPr lang="ru-RU" sz="2400" dirty="0" smtClean="0"/>
              <a:t> после заболеваний опорно–двигательного аппарата.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етям нужно сбалансированное питание, </a:t>
            </a:r>
            <a:r>
              <a:rPr lang="ru-RU" dirty="0" smtClean="0">
                <a:solidFill>
                  <a:srgbClr val="FF0000"/>
                </a:solidFill>
              </a:rPr>
              <a:t>маложирные, нежареные, желательно тушеные и отварные блюда. </a:t>
            </a:r>
          </a:p>
          <a:p>
            <a:r>
              <a:rPr lang="ru-RU" dirty="0" smtClean="0"/>
              <a:t>На завтрак – каша или творог. Причем не перетертый с сахаром и </a:t>
            </a:r>
            <a:r>
              <a:rPr lang="ru-RU" dirty="0" err="1" smtClean="0"/>
              <a:t>ароматизаторами</a:t>
            </a:r>
            <a:r>
              <a:rPr lang="ru-RU" dirty="0" smtClean="0"/>
              <a:t>, а нормальный,  со сметаной.   </a:t>
            </a:r>
          </a:p>
        </p:txBody>
      </p:sp>
    </p:spTree>
    <p:extLst>
      <p:ext uri="{BB962C8B-B14F-4D97-AF65-F5344CB8AC3E}">
        <p14:creationId xmlns:p14="http://schemas.microsoft.com/office/powerpoint/2010/main" val="46170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Немаловажно, чтобы именно в этот период взросления ребенок научился </a:t>
            </a:r>
            <a:r>
              <a:rPr lang="ru-RU" sz="2800" dirty="0" smtClean="0">
                <a:solidFill>
                  <a:srgbClr val="FF0000"/>
                </a:solidFill>
              </a:rPr>
              <a:t>самостоятельно соблюдать режим питания, рационально питаться независимо от присмотра взрослых. </a:t>
            </a:r>
          </a:p>
          <a:p>
            <a:pPr eaLnBrk="1" hangingPunct="1"/>
            <a:r>
              <a:rPr lang="ru-RU" sz="2800" dirty="0" smtClean="0"/>
              <a:t>Во-первых, чтобы уже сейчас помочь своему организму в нелегкой работе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pPr eaLnBrk="1" hangingPunct="1"/>
            <a:r>
              <a:rPr lang="ru-RU" sz="2800" dirty="0"/>
              <a:t>В</a:t>
            </a:r>
            <a:r>
              <a:rPr lang="ru-RU" sz="2800" dirty="0" smtClean="0"/>
              <a:t>о-вторых, чтобы выработать привычку, которая пригодится в самостоятельной жизни.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70013" y="333375"/>
            <a:ext cx="6408737" cy="1150938"/>
          </a:xfrm>
        </p:spPr>
        <p:txBody>
          <a:bodyPr/>
          <a:lstStyle/>
          <a:p>
            <a:pPr eaLnBrk="1" hangingPunct="1"/>
            <a:r>
              <a:rPr lang="ru-RU" smtClean="0"/>
              <a:t>Марк Тулий Цицерон</a:t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913" y="1600200"/>
            <a:ext cx="7561262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Есть и пить нужно столько, чтобы наши силы этим восстанавливались, а не подавлялись.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851150"/>
            <a:ext cx="6413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7811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Пример родителей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Чтобы дети любили полезную пищу, нужно, чтобы ее ели и любили родители. </a:t>
            </a:r>
          </a:p>
          <a:p>
            <a:pPr eaLnBrk="1" hangingPunct="1"/>
            <a:r>
              <a:rPr lang="ru-RU" sz="2400" dirty="0" smtClean="0"/>
              <a:t>Никогда ребенок не будет есть отварную свеклу, если мама дает ему отварную свеклу, а для взрослых подает оливье. </a:t>
            </a:r>
          </a:p>
          <a:p>
            <a:pPr eaLnBrk="1" hangingPunct="1"/>
            <a:r>
              <a:rPr lang="ru-RU" sz="2400" b="1" dirty="0" smtClean="0"/>
              <a:t>Родители должны приучать себя к правильному питанию и быть примером для своих детей. </a:t>
            </a:r>
          </a:p>
          <a:p>
            <a:pPr eaLnBrk="1" hangingPunct="1"/>
            <a:r>
              <a:rPr lang="ru-RU" sz="2400" dirty="0" smtClean="0"/>
              <a:t>Стоит лишь перестать экономить на своем здоровье и здоровье малыша, хотя бы частично </a:t>
            </a:r>
            <a:r>
              <a:rPr lang="ru-RU" sz="2400" b="1" dirty="0" smtClean="0"/>
              <a:t>отказаться от «западной модели питания» </a:t>
            </a:r>
            <a:r>
              <a:rPr lang="ru-RU" sz="2400" dirty="0" smtClean="0"/>
              <a:t>и вспомнить, чем вас кормили в детстве.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00978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87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Пример родителей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i="1" dirty="0" smtClean="0"/>
              <a:t>Фаст-фуд, пицца, жирное мясо, бутерброды, полуфабрикаты, майонез и кетчуп, сосиски и салаты из магазина </a:t>
            </a:r>
            <a:r>
              <a:rPr lang="ru-RU" sz="2000" dirty="0" smtClean="0"/>
              <a:t>– если ребенка дома кормят только этим, то о существовании какой-либо другой еды он никогда и не узнает, и даже самый правильный, вкусный и здоровый борщ покажется ему невкусным.</a:t>
            </a:r>
          </a:p>
          <a:p>
            <a:pPr eaLnBrk="1" hangingPunct="1"/>
            <a:r>
              <a:rPr lang="ru-RU" sz="2000" dirty="0" smtClean="0"/>
              <a:t> Что уж говорить о кашах, овощных салатах, домашних котлетах?  Они явно бледнеют и проигрывают на фоне магазинных и ресторанных покупных «</a:t>
            </a:r>
            <a:r>
              <a:rPr lang="ru-RU" sz="2000" dirty="0" err="1" smtClean="0"/>
              <a:t>вкусняшек</a:t>
            </a:r>
            <a:r>
              <a:rPr lang="ru-RU" sz="2000" dirty="0" smtClean="0"/>
              <a:t>», к которым быстро и легко привыкают дети. </a:t>
            </a: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В результате формируются неправильные пищевые привычки, с которых и начинаются гастриты, язвы, ожирение, ослабление иммунитета и другие «прелести» жизни.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4D4D4D"/>
                </a:solidFill>
                <a:latin typeface="Tahoma" pitchFamily="34" charset="0"/>
              </a:rPr>
              <a:t>  </a:t>
            </a:r>
            <a:r>
              <a:rPr lang="ru-RU" b="1" dirty="0" smtClean="0"/>
              <a:t>Неправильное питание</a:t>
            </a:r>
            <a:r>
              <a:rPr lang="ru-RU" dirty="0" smtClean="0"/>
              <a:t> влечёт за собой развитие таких серьёзных болезней, </a:t>
            </a:r>
            <a:r>
              <a:rPr lang="ru-RU" dirty="0" smtClean="0">
                <a:solidFill>
                  <a:srgbClr val="FF0000"/>
                </a:solidFill>
              </a:rPr>
              <a:t>как ожирение, сахарный диабет, язва и гастрит, сердечно – сосудистые заболевания, почечная недостаточность, </a:t>
            </a:r>
            <a:r>
              <a:rPr lang="ru-RU" dirty="0" smtClean="0"/>
              <a:t>и др.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Рекомендуемая масса порций блюд </a:t>
            </a:r>
            <a:br>
              <a:rPr lang="ru-RU" sz="2800" b="1" dirty="0" smtClean="0"/>
            </a:br>
            <a:r>
              <a:rPr lang="ru-RU" sz="2800" b="1" dirty="0" smtClean="0"/>
              <a:t>(в граммах) для обучающихся различного возраста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632205"/>
              </p:ext>
            </p:extLst>
          </p:nvPr>
        </p:nvGraphicFramePr>
        <p:xfrm>
          <a:off x="1043608" y="1412775"/>
          <a:ext cx="7992888" cy="47519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/>
                <a:gridCol w="2664296"/>
                <a:gridCol w="2664296"/>
              </a:tblGrid>
              <a:tr h="6498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блюд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Масса порций в граммах для обучающихся двух возрастных групп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7-11 лет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 11 лет и старше</a:t>
                      </a:r>
                      <a:endParaRPr lang="ru-RU" b="1" dirty="0"/>
                    </a:p>
                  </a:txBody>
                  <a:tcPr anchor="ctr"/>
                </a:tc>
              </a:tr>
              <a:tr h="928428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Каша, овощное, яичное, творожное, мясное блюдо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</a:tr>
              <a:tr h="853457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Напитки (чай, какао, сок, компот, молоко, кефир и др.)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Салат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100-150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Суп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250-300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Мясо, котлета,</a:t>
                      </a:r>
                      <a:r>
                        <a:rPr lang="ru-RU" b="1" baseline="0" dirty="0" smtClean="0"/>
                        <a:t> рыба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80-120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100-120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Гарнир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Фрукты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781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Вывод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Таким образом, можно сделать вывод, что горячее питание детей во время пребывания в школе является одним из важных условий поддержания их здоровья и способности к эффективному обучению.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Памятка родителям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268760"/>
            <a:ext cx="7561262" cy="5400328"/>
          </a:xfrm>
        </p:spPr>
        <p:txBody>
          <a:bodyPr/>
          <a:lstStyle/>
          <a:p>
            <a:pPr marL="22860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Не стоит давать детям  в школу : 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/>
              <a:t>Сладкую газированную воду, шоколадные батончики, колбасу, чипсы, соус; любые скоропортящиеся продукты.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Школьник должен знать: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Бутерброд не может заменить полноценный горячий обед;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800" dirty="0"/>
              <a:t> </a:t>
            </a:r>
            <a:r>
              <a:rPr lang="ru-RU" sz="2800" b="1" i="1" dirty="0"/>
              <a:t>Замена горячей пищи буфетной продукцией ведёт к резкому снижению поступления в организм важных питательных веществ (белков, витаминов и микроэлементов).</a:t>
            </a:r>
            <a:endParaRPr lang="ru-RU" sz="2800" b="1" i="1" dirty="0" smtClean="0"/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632847" cy="41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886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Организация питания  школьников  имеет свои особенности, заключающиеся в том, чтобы учесть все те изменения, которые происходят в детском организме в этом возрасте. В этот период следует обратить особое внимание на </a:t>
            </a:r>
            <a:r>
              <a:rPr lang="ru-RU" dirty="0" smtClean="0">
                <a:solidFill>
                  <a:srgbClr val="FF0000"/>
                </a:solidFill>
              </a:rPr>
              <a:t>следующие моменты: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Происходит интенсивный рост всего организма, сопоставимый с темпами развития человека первого года жизни.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6188"/>
            <a:ext cx="4746104" cy="36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7440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Развиваются все основные системы: опорно-двигательная (особенно скелет), </a:t>
            </a:r>
          </a:p>
          <a:p>
            <a:pPr eaLnBrk="1" hangingPunct="1"/>
            <a:r>
              <a:rPr lang="ru-RU" dirty="0" smtClean="0"/>
              <a:t>идет увеличение мышечной массы, </a:t>
            </a:r>
          </a:p>
          <a:p>
            <a:pPr eaLnBrk="1" hangingPunct="1"/>
            <a:r>
              <a:rPr lang="ru-RU" dirty="0" smtClean="0"/>
              <a:t>сердечно-сосудистая и нервная системы, </a:t>
            </a:r>
          </a:p>
          <a:p>
            <a:pPr eaLnBrk="1" hangingPunct="1"/>
            <a:r>
              <a:rPr lang="ru-RU" dirty="0" smtClean="0"/>
              <a:t>а также идет радикальная </a:t>
            </a:r>
            <a:r>
              <a:rPr lang="ru-RU" dirty="0" smtClean="0">
                <a:solidFill>
                  <a:srgbClr val="FF0000"/>
                </a:solidFill>
              </a:rPr>
              <a:t>гормональная перестройка организма.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фоне всей физической перестройки повышаются нагрузки на психоэмоциональную сферу.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457700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Возрастают не только школьные нагрузки, но и напряжение, вызванное социальной адаптацией.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84000" cy="3451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 составлении рациона для школьников   учитываются изменения физиологических потребностей в пищевых веществах и энергии в зависимости от возраста и пола ребенка.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8" y="1556792"/>
            <a:ext cx="7635247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91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алансированное питание школьни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Сбалансированное питание школьников</Template>
  <TotalTime>184</TotalTime>
  <Words>982</Words>
  <Application>Microsoft Office PowerPoint</Application>
  <PresentationFormat>Экран (4:3)</PresentationFormat>
  <Paragraphs>226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Сбалансированное питание школьников</vt:lpstr>
      <vt:lpstr>Сбалансированное питание школьника</vt:lpstr>
      <vt:lpstr>Марк Тулий Цицерон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Среднесуточные нормы физиологических потребностей в пищевых веществах и энергии для детей и подростков школьного возраста</vt:lpstr>
      <vt:lpstr>Минеральные вещества, мг</vt:lpstr>
      <vt:lpstr>Витамины</vt:lpstr>
      <vt:lpstr>Режим питания школьников</vt:lpstr>
      <vt:lpstr>Типовые режимы питания школьников   </vt:lpstr>
      <vt:lpstr> О пользе горячего питания</vt:lpstr>
      <vt:lpstr>Презентация PowerPoint</vt:lpstr>
      <vt:lpstr>О пользе горячего питания</vt:lpstr>
      <vt:lpstr>О пользе горячего питания</vt:lpstr>
      <vt:lpstr>О пользе горячего питания</vt:lpstr>
      <vt:lpstr>Пример родителей</vt:lpstr>
      <vt:lpstr>Презентация PowerPoint</vt:lpstr>
      <vt:lpstr>Пример родителей</vt:lpstr>
      <vt:lpstr>Презентация PowerPoint</vt:lpstr>
      <vt:lpstr>Рекомендуемая масса порций блюд  (в граммах) для обучающихся различного возраста</vt:lpstr>
      <vt:lpstr>Вывод </vt:lpstr>
      <vt:lpstr>Памятка родителям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Сбалансированное питание школьника</dc:title>
  <dc:creator>Админ</dc:creator>
  <dc:description>http://propowerpoint.ru - Бесплатные шаблоны для презентаций. Полезные советы и уроки PowerPoint .</dc:description>
  <cp:lastModifiedBy>Komp</cp:lastModifiedBy>
  <cp:revision>22</cp:revision>
  <dcterms:created xsi:type="dcterms:W3CDTF">2015-12-07T23:39:12Z</dcterms:created>
  <dcterms:modified xsi:type="dcterms:W3CDTF">2025-05-11T11:53:35Z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